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4876800" cy="7620000"/>
  <p:notesSz cx="6858000" cy="9144000"/>
  <p:embeddedFontLst>
    <p:embeddedFont>
      <p:font typeface="Garet Ultra-Bold" charset="1" panose="00000000000000000000"/>
      <p:regular r:id="rId18"/>
    </p:embeddedFont>
    <p:embeddedFont>
      <p:font typeface="Agrandir Tight Italics" charset="1" panose="00000508000000000000"/>
      <p:regular r:id="rId19"/>
    </p:embeddedFont>
    <p:embeddedFont>
      <p:font typeface="Garet" charset="1" panose="00000000000000000000"/>
      <p:regular r:id="rId20"/>
    </p:embeddedFont>
    <p:embeddedFont>
      <p:font typeface="Garet Bold" charset="1" panose="00000000000000000000"/>
      <p:regular r:id="rId21"/>
    </p:embeddedFont>
    <p:embeddedFont>
      <p:font typeface="Garet Italics" charset="1" panose="00000000000000000000"/>
      <p:regular r:id="rId22"/>
    </p:embeddedFont>
    <p:embeddedFont>
      <p:font typeface="Garet Bold Italics" charset="1" panose="00000000000000000000"/>
      <p:regular r:id="rId23"/>
    </p:embeddedFont>
    <p:embeddedFont>
      <p:font typeface="Agrandir Tight" charset="1" panose="00000508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21.jpeg" Type="http://schemas.openxmlformats.org/officeDocument/2006/relationships/image"/><Relationship Id="rId6" Target="../media/image22.jpe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8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406" y="319631"/>
            <a:ext cx="5101266" cy="5101266"/>
          </a:xfrm>
          <a:custGeom>
            <a:avLst/>
            <a:gdLst/>
            <a:ahLst/>
            <a:cxnLst/>
            <a:rect r="r" b="b" t="t" l="l"/>
            <a:pathLst>
              <a:path h="5101266" w="5101266">
                <a:moveTo>
                  <a:pt x="0" y="0"/>
                </a:moveTo>
                <a:lnTo>
                  <a:pt x="5101266" y="0"/>
                </a:lnTo>
                <a:lnTo>
                  <a:pt x="5101266" y="5101266"/>
                </a:lnTo>
                <a:lnTo>
                  <a:pt x="0" y="5101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07636" y="4086191"/>
            <a:ext cx="8787389" cy="4587064"/>
            <a:chOff x="0" y="0"/>
            <a:chExt cx="1894983" cy="9891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94983" cy="989191"/>
            </a:xfrm>
            <a:custGeom>
              <a:avLst/>
              <a:gdLst/>
              <a:ahLst/>
              <a:cxnLst/>
              <a:rect r="r" b="b" t="t" l="l"/>
              <a:pathLst>
                <a:path h="989191" w="1894983">
                  <a:moveTo>
                    <a:pt x="947492" y="0"/>
                  </a:moveTo>
                  <a:cubicBezTo>
                    <a:pt x="424206" y="0"/>
                    <a:pt x="0" y="221438"/>
                    <a:pt x="0" y="494596"/>
                  </a:cubicBezTo>
                  <a:cubicBezTo>
                    <a:pt x="0" y="767753"/>
                    <a:pt x="424206" y="989191"/>
                    <a:pt x="947492" y="989191"/>
                  </a:cubicBezTo>
                  <a:cubicBezTo>
                    <a:pt x="1470777" y="989191"/>
                    <a:pt x="1894983" y="767753"/>
                    <a:pt x="1894983" y="494596"/>
                  </a:cubicBezTo>
                  <a:cubicBezTo>
                    <a:pt x="1894983" y="221438"/>
                    <a:pt x="1470777" y="0"/>
                    <a:pt x="947492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77655" y="73687"/>
              <a:ext cx="1539674" cy="822768"/>
            </a:xfrm>
            <a:prstGeom prst="rect">
              <a:avLst/>
            </a:prstGeom>
          </p:spPr>
          <p:txBody>
            <a:bodyPr anchor="ctr" rtlCol="false" tIns="8877" lIns="8877" bIns="8877" rIns="8877"/>
            <a:lstStyle/>
            <a:p>
              <a:pPr algn="ctr">
                <a:lnSpc>
                  <a:spcPts val="56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968266" y="3091042"/>
            <a:ext cx="841707" cy="774371"/>
          </a:xfrm>
          <a:custGeom>
            <a:avLst/>
            <a:gdLst/>
            <a:ahLst/>
            <a:cxnLst/>
            <a:rect r="r" b="b" t="t" l="l"/>
            <a:pathLst>
              <a:path h="774371" w="841707">
                <a:moveTo>
                  <a:pt x="0" y="0"/>
                </a:moveTo>
                <a:lnTo>
                  <a:pt x="841708" y="0"/>
                </a:lnTo>
                <a:lnTo>
                  <a:pt x="841708" y="774371"/>
                </a:lnTo>
                <a:lnTo>
                  <a:pt x="0" y="774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-199120">
            <a:off x="1078983" y="3042536"/>
            <a:ext cx="2638672" cy="3656486"/>
            <a:chOff x="0" y="0"/>
            <a:chExt cx="4734560" cy="65608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6830" y="50800"/>
              <a:ext cx="4645660" cy="6473190"/>
            </a:xfrm>
            <a:custGeom>
              <a:avLst/>
              <a:gdLst/>
              <a:ahLst/>
              <a:cxnLst/>
              <a:rect r="r" b="b" t="t" l="l"/>
              <a:pathLst>
                <a:path h="6473190" w="464566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6511"/>
              <a:ext cx="4716780" cy="6544310"/>
            </a:xfrm>
            <a:custGeom>
              <a:avLst/>
              <a:gdLst/>
              <a:ahLst/>
              <a:cxnLst/>
              <a:rect r="r" b="b" t="t" l="l"/>
              <a:pathLst>
                <a:path h="6544310" w="471678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6540" y="265430"/>
              <a:ext cx="4207510" cy="6043930"/>
            </a:xfrm>
            <a:custGeom>
              <a:avLst/>
              <a:gdLst/>
              <a:ahLst/>
              <a:cxnLst/>
              <a:rect r="r" b="b" t="t" l="l"/>
              <a:pathLst>
                <a:path h="6043930" w="420751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6"/>
              <a:stretch>
                <a:fillRect l="-57807" t="0" r="-57807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951378" y="120589"/>
              <a:ext cx="79963" cy="76322"/>
            </a:xfrm>
            <a:custGeom>
              <a:avLst/>
              <a:gdLst/>
              <a:ahLst/>
              <a:cxnLst/>
              <a:rect r="r" b="b" t="t" l="l"/>
              <a:pathLst>
                <a:path h="76322" w="79963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119473" y="104052"/>
              <a:ext cx="114614" cy="109395"/>
            </a:xfrm>
            <a:custGeom>
              <a:avLst/>
              <a:gdLst/>
              <a:ahLst/>
              <a:cxnLst/>
              <a:rect r="r" b="b" t="t" l="l"/>
              <a:pathLst>
                <a:path h="109395" w="114614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328944" y="128221"/>
              <a:ext cx="63971" cy="61058"/>
            </a:xfrm>
            <a:custGeom>
              <a:avLst/>
              <a:gdLst/>
              <a:ahLst/>
              <a:cxnLst/>
              <a:rect r="r" b="b" t="t" l="l"/>
              <a:pathLst>
                <a:path h="61058" w="63971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346270" y="144758"/>
              <a:ext cx="29320" cy="27985"/>
            </a:xfrm>
            <a:custGeom>
              <a:avLst/>
              <a:gdLst/>
              <a:ahLst/>
              <a:cxnLst/>
              <a:rect r="r" b="b" t="t" l="l"/>
              <a:pathLst>
                <a:path h="27985" w="29320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344044" y="144768"/>
              <a:ext cx="15993" cy="15264"/>
            </a:xfrm>
            <a:custGeom>
              <a:avLst/>
              <a:gdLst/>
              <a:ahLst/>
              <a:cxnLst/>
              <a:rect r="r" b="b" t="t" l="l"/>
              <a:pathLst>
                <a:path h="15264" w="15993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716780" y="53467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716780" y="86106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64000" y="-2540"/>
              <a:ext cx="320040" cy="19050"/>
            </a:xfrm>
            <a:custGeom>
              <a:avLst/>
              <a:gdLst/>
              <a:ahLst/>
              <a:cxnLst/>
              <a:rect r="r" b="b" t="t" l="l"/>
              <a:pathLst>
                <a:path h="19050" w="32004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-975360" y="5945959"/>
            <a:ext cx="1950720" cy="1950720"/>
          </a:xfrm>
          <a:custGeom>
            <a:avLst/>
            <a:gdLst/>
            <a:ahLst/>
            <a:cxnLst/>
            <a:rect r="r" b="b" t="t" l="l"/>
            <a:pathLst>
              <a:path h="1950720" w="1950720">
                <a:moveTo>
                  <a:pt x="0" y="0"/>
                </a:moveTo>
                <a:lnTo>
                  <a:pt x="1950720" y="0"/>
                </a:lnTo>
                <a:lnTo>
                  <a:pt x="1950720" y="1950720"/>
                </a:lnTo>
                <a:lnTo>
                  <a:pt x="0" y="1950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70758" y="689782"/>
            <a:ext cx="3950711" cy="1392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3"/>
              </a:lnSpc>
            </a:pPr>
            <a:r>
              <a:rPr lang="en-US" b="true" sz="2799">
                <a:solidFill>
                  <a:srgbClr val="FF5757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N8N</a:t>
            </a:r>
            <a:r>
              <a:rPr lang="en-US" b="true" sz="2799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: O SEU GUI</a:t>
            </a:r>
            <a:r>
              <a:rPr lang="en-US" b="true" sz="2799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A</a:t>
            </a:r>
            <a:r>
              <a:rPr lang="en-US" b="true" sz="2799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 P</a:t>
            </a:r>
            <a:r>
              <a:rPr lang="en-US" b="true" sz="2799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R</a:t>
            </a:r>
            <a:r>
              <a:rPr lang="en-US" b="true" sz="2799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Á</a:t>
            </a:r>
            <a:r>
              <a:rPr lang="en-US" b="true" sz="2799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TI</a:t>
            </a:r>
            <a:r>
              <a:rPr lang="en-US" b="true" sz="2799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CO PARA A </a:t>
            </a:r>
            <a:r>
              <a:rPr lang="en-US" b="true" sz="2799">
                <a:solidFill>
                  <a:srgbClr val="FF5757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AUTOMAÇÃO</a:t>
            </a:r>
            <a:r>
              <a:rPr lang="en-US" b="true" sz="2799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 I</a:t>
            </a:r>
            <a:r>
              <a:rPr lang="en-US" b="true" sz="2799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N</a:t>
            </a:r>
            <a:r>
              <a:rPr lang="en-US" b="true" sz="2799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TELIGENTE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-55406" y="140181"/>
            <a:ext cx="1737497" cy="694999"/>
          </a:xfrm>
          <a:custGeom>
            <a:avLst/>
            <a:gdLst/>
            <a:ahLst/>
            <a:cxnLst/>
            <a:rect r="r" b="b" t="t" l="l"/>
            <a:pathLst>
              <a:path h="694999" w="1737497">
                <a:moveTo>
                  <a:pt x="0" y="0"/>
                </a:moveTo>
                <a:lnTo>
                  <a:pt x="1737497" y="0"/>
                </a:lnTo>
                <a:lnTo>
                  <a:pt x="1737497" y="694998"/>
                </a:lnTo>
                <a:lnTo>
                  <a:pt x="0" y="6949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814598" y="2111082"/>
            <a:ext cx="3463031" cy="923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9"/>
              </a:lnSpc>
            </a:pPr>
            <a:r>
              <a:rPr lang="en-US" sz="2254" i="true">
                <a:solidFill>
                  <a:srgbClr val="000000"/>
                </a:solidFill>
                <a:latin typeface="Agrandir Tight Italics"/>
                <a:ea typeface="Agrandir Tight Italics"/>
                <a:cs typeface="Agrandir Tight Italics"/>
                <a:sym typeface="Agrandir Tight Italics"/>
              </a:rPr>
              <a:t>Construa, Conecte e Automatize seu Mundo Digital sem Limites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789088"/>
            <a:ext cx="4876800" cy="830912"/>
            <a:chOff x="0" y="0"/>
            <a:chExt cx="3479800" cy="5954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79800" cy="595491"/>
            </a:xfrm>
            <a:custGeom>
              <a:avLst/>
              <a:gdLst/>
              <a:ahLst/>
              <a:cxnLst/>
              <a:rect r="r" b="b" t="t" l="l"/>
              <a:pathLst>
                <a:path h="595491" w="3479800">
                  <a:moveTo>
                    <a:pt x="0" y="0"/>
                  </a:moveTo>
                  <a:lnTo>
                    <a:pt x="3479800" y="0"/>
                  </a:lnTo>
                  <a:lnTo>
                    <a:pt x="3479800" y="595491"/>
                  </a:lnTo>
                  <a:lnTo>
                    <a:pt x="0" y="595491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87680" y="1187580"/>
            <a:ext cx="3901440" cy="1413986"/>
            <a:chOff x="0" y="0"/>
            <a:chExt cx="2225765" cy="8066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25765" cy="806677"/>
            </a:xfrm>
            <a:custGeom>
              <a:avLst/>
              <a:gdLst/>
              <a:ahLst/>
              <a:cxnLst/>
              <a:rect r="r" b="b" t="t" l="l"/>
              <a:pathLst>
                <a:path h="806677" w="2225765">
                  <a:moveTo>
                    <a:pt x="0" y="0"/>
                  </a:moveTo>
                  <a:lnTo>
                    <a:pt x="2225765" y="0"/>
                  </a:lnTo>
                  <a:lnTo>
                    <a:pt x="2225765" y="806677"/>
                  </a:lnTo>
                  <a:lnTo>
                    <a:pt x="0" y="806677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121606" y="359730"/>
            <a:ext cx="1124175" cy="967472"/>
          </a:xfrm>
          <a:custGeom>
            <a:avLst/>
            <a:gdLst/>
            <a:ahLst/>
            <a:cxnLst/>
            <a:rect r="r" b="b" t="t" l="l"/>
            <a:pathLst>
              <a:path h="967472" w="1124175">
                <a:moveTo>
                  <a:pt x="0" y="0"/>
                </a:moveTo>
                <a:lnTo>
                  <a:pt x="1124175" y="0"/>
                </a:lnTo>
                <a:lnTo>
                  <a:pt x="1124175" y="967471"/>
                </a:lnTo>
                <a:lnTo>
                  <a:pt x="0" y="96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7680" y="2666010"/>
            <a:ext cx="3901440" cy="103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89"/>
              </a:lnSpc>
            </a:pPr>
            <a:r>
              <a:rPr lang="en-US" b="true" sz="1399" spc="-5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 Pedaço de Lógica (Exemplo Code Node):</a:t>
            </a:r>
          </a:p>
          <a:p>
            <a:pPr algn="just">
              <a:lnSpc>
                <a:spcPts val="1620"/>
              </a:lnSpc>
            </a:pPr>
            <a:r>
              <a:rPr lang="en-US" sz="1200" spc="-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Imagine que o nome do cliente vem em minúsculas (joão silva) e você quer formatá-lo antes de enviar ao Discord.</a:t>
            </a:r>
          </a:p>
          <a:p>
            <a:pPr algn="just">
              <a:lnSpc>
                <a:spcPts val="16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57074" y="525780"/>
            <a:ext cx="2627205" cy="32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3"/>
              </a:lnSpc>
            </a:pPr>
            <a:r>
              <a:rPr lang="en-US" b="true" sz="240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CAP7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4841" y="1203508"/>
            <a:ext cx="3247118" cy="530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0"/>
              </a:lnSpc>
              <a:spcBef>
                <a:spcPct val="0"/>
              </a:spcBef>
            </a:pPr>
            <a:r>
              <a:rPr lang="en-US" b="true" sz="1593" i="true">
                <a:solidFill>
                  <a:srgbClr val="FFFFFF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INDO ALÉM DOS BLOCOS (O CODE NODE)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2061" y="1538367"/>
            <a:ext cx="3672679" cy="1063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4"/>
              </a:lnSpc>
            </a:pPr>
            <a:r>
              <a:rPr lang="en-US" sz="91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O Pedaço de Lógica (O Filtro):</a:t>
            </a:r>
          </a:p>
          <a:p>
            <a:pPr algn="ctr">
              <a:lnSpc>
                <a:spcPts val="1274"/>
              </a:lnSpc>
            </a:pPr>
            <a:r>
              <a:rPr lang="en-US" sz="91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O n8n é "low-code", mas não "no-code". Se você não encontrar um nó que faça o que você precisa, você pode usar o Code Node.</a:t>
            </a:r>
          </a:p>
          <a:p>
            <a:pPr algn="ctr">
              <a:lnSpc>
                <a:spcPts val="1274"/>
              </a:lnSpc>
            </a:pPr>
            <a:r>
              <a:rPr lang="en-US" sz="91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Este nó permite que você escreva JavaScript puro para manipular os dados.</a:t>
            </a:r>
          </a:p>
          <a:p>
            <a:pPr algn="ctr" marL="0" indent="0" lvl="0">
              <a:lnSpc>
                <a:spcPts val="1274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49319" y="3735837"/>
            <a:ext cx="3901440" cy="2752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49"/>
              </a:lnSpc>
            </a:pPr>
            <a:r>
              <a:rPr lang="en-US" sz="999" spc="-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// O item (item) é o dado que chega no nó</a:t>
            </a:r>
          </a:p>
          <a:p>
            <a:pPr algn="just">
              <a:lnSpc>
                <a:spcPts val="1349"/>
              </a:lnSpc>
            </a:pPr>
            <a:r>
              <a:rPr lang="en-US" sz="999" spc="-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const nomeCompleto = item.json.Nome;</a:t>
            </a:r>
          </a:p>
          <a:p>
            <a:pPr algn="just">
              <a:lnSpc>
                <a:spcPts val="1349"/>
              </a:lnSpc>
            </a:pPr>
          </a:p>
          <a:p>
            <a:pPr algn="just">
              <a:lnSpc>
                <a:spcPts val="1349"/>
              </a:lnSpc>
            </a:pPr>
            <a:r>
              <a:rPr lang="en-US" sz="999" spc="-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// Coloca a primeira letra de cada palavra em maiúscula</a:t>
            </a:r>
          </a:p>
          <a:p>
            <a:pPr algn="just">
              <a:lnSpc>
                <a:spcPts val="1349"/>
              </a:lnSpc>
            </a:pPr>
            <a:r>
              <a:rPr lang="en-US" sz="999" spc="-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function titleCase(str) {</a:t>
            </a:r>
          </a:p>
          <a:p>
            <a:pPr algn="just">
              <a:lnSpc>
                <a:spcPts val="1349"/>
              </a:lnSpc>
            </a:pPr>
            <a:r>
              <a:rPr lang="en-US" sz="999" spc="-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return str.toLowerCase().split(' ').map(function(word) {</a:t>
            </a:r>
          </a:p>
          <a:p>
            <a:pPr algn="just">
              <a:lnSpc>
                <a:spcPts val="1349"/>
              </a:lnSpc>
            </a:pPr>
            <a:r>
              <a:rPr lang="en-US" sz="999" spc="-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return (word.charAt(0).toUpperCase() + word.slice(1));</a:t>
            </a:r>
          </a:p>
          <a:p>
            <a:pPr algn="just">
              <a:lnSpc>
                <a:spcPts val="1349"/>
              </a:lnSpc>
            </a:pPr>
            <a:r>
              <a:rPr lang="en-US" sz="999" spc="-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}).join(' ');</a:t>
            </a:r>
          </a:p>
          <a:p>
            <a:pPr algn="just">
              <a:lnSpc>
                <a:spcPts val="1349"/>
              </a:lnSpc>
            </a:pPr>
            <a:r>
              <a:rPr lang="en-US" sz="999" spc="-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}</a:t>
            </a:r>
          </a:p>
          <a:p>
            <a:pPr algn="just">
              <a:lnSpc>
                <a:spcPts val="1349"/>
              </a:lnSpc>
            </a:pPr>
          </a:p>
          <a:p>
            <a:pPr algn="just">
              <a:lnSpc>
                <a:spcPts val="1349"/>
              </a:lnSpc>
            </a:pPr>
            <a:r>
              <a:rPr lang="en-US" sz="999" spc="-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// Retorna o dado modificado</a:t>
            </a:r>
          </a:p>
          <a:p>
            <a:pPr algn="just">
              <a:lnSpc>
                <a:spcPts val="1349"/>
              </a:lnSpc>
            </a:pPr>
            <a:r>
              <a:rPr lang="en-US" sz="999" spc="-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item.json.NomeFormatado = titleCase(nomeCompleto);</a:t>
            </a:r>
          </a:p>
          <a:p>
            <a:pPr algn="just">
              <a:lnSpc>
                <a:spcPts val="1349"/>
              </a:lnSpc>
            </a:pPr>
          </a:p>
          <a:p>
            <a:pPr algn="just">
              <a:lnSpc>
                <a:spcPts val="1349"/>
              </a:lnSpc>
            </a:pPr>
            <a:r>
              <a:rPr lang="en-US" sz="999" spc="-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return item;</a:t>
            </a:r>
          </a:p>
          <a:p>
            <a:pPr algn="just">
              <a:lnSpc>
                <a:spcPts val="1349"/>
              </a:lnSpc>
            </a:pPr>
          </a:p>
          <a:p>
            <a:pPr algn="just">
              <a:lnSpc>
                <a:spcPts val="1349"/>
              </a:lnSpc>
            </a:pPr>
            <a:r>
              <a:rPr lang="en-US" sz="999" spc="-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gora, o próximo nó (Discord) terá acesso à variável NomeFormatado!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789088"/>
            <a:ext cx="4876800" cy="830912"/>
            <a:chOff x="0" y="0"/>
            <a:chExt cx="3479800" cy="5954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79800" cy="595491"/>
            </a:xfrm>
            <a:custGeom>
              <a:avLst/>
              <a:gdLst/>
              <a:ahLst/>
              <a:cxnLst/>
              <a:rect r="r" b="b" t="t" l="l"/>
              <a:pathLst>
                <a:path h="595491" w="3479800">
                  <a:moveTo>
                    <a:pt x="0" y="0"/>
                  </a:moveTo>
                  <a:lnTo>
                    <a:pt x="3479800" y="0"/>
                  </a:lnTo>
                  <a:lnTo>
                    <a:pt x="3479800" y="595491"/>
                  </a:lnTo>
                  <a:lnTo>
                    <a:pt x="0" y="595491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87680" y="1187580"/>
            <a:ext cx="3901440" cy="1027307"/>
            <a:chOff x="0" y="0"/>
            <a:chExt cx="2225765" cy="5860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25765" cy="586077"/>
            </a:xfrm>
            <a:custGeom>
              <a:avLst/>
              <a:gdLst/>
              <a:ahLst/>
              <a:cxnLst/>
              <a:rect r="r" b="b" t="t" l="l"/>
              <a:pathLst>
                <a:path h="586077" w="2225765">
                  <a:moveTo>
                    <a:pt x="0" y="0"/>
                  </a:moveTo>
                  <a:lnTo>
                    <a:pt x="2225765" y="0"/>
                  </a:lnTo>
                  <a:lnTo>
                    <a:pt x="2225765" y="586077"/>
                  </a:lnTo>
                  <a:lnTo>
                    <a:pt x="0" y="586077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121606" y="359730"/>
            <a:ext cx="1124175" cy="967472"/>
          </a:xfrm>
          <a:custGeom>
            <a:avLst/>
            <a:gdLst/>
            <a:ahLst/>
            <a:cxnLst/>
            <a:rect r="r" b="b" t="t" l="l"/>
            <a:pathLst>
              <a:path h="967472" w="1124175">
                <a:moveTo>
                  <a:pt x="0" y="0"/>
                </a:moveTo>
                <a:lnTo>
                  <a:pt x="1124175" y="0"/>
                </a:lnTo>
                <a:lnTo>
                  <a:pt x="1124175" y="967471"/>
                </a:lnTo>
                <a:lnTo>
                  <a:pt x="0" y="96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7680" y="2291087"/>
            <a:ext cx="3901440" cy="2152320"/>
          </a:xfrm>
          <a:custGeom>
            <a:avLst/>
            <a:gdLst/>
            <a:ahLst/>
            <a:cxnLst/>
            <a:rect r="r" b="b" t="t" l="l"/>
            <a:pathLst>
              <a:path h="2152320" w="3901440">
                <a:moveTo>
                  <a:pt x="0" y="0"/>
                </a:moveTo>
                <a:lnTo>
                  <a:pt x="3901440" y="0"/>
                </a:lnTo>
                <a:lnTo>
                  <a:pt x="3901440" y="2152320"/>
                </a:lnTo>
                <a:lnTo>
                  <a:pt x="0" y="2152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975" r="0" b="-1797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57074" y="525780"/>
            <a:ext cx="2627205" cy="32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3"/>
              </a:lnSpc>
            </a:pPr>
            <a:r>
              <a:rPr lang="en-US" b="true" sz="240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CAP8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4841" y="1203508"/>
            <a:ext cx="3247118" cy="530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0"/>
              </a:lnSpc>
              <a:spcBef>
                <a:spcPct val="0"/>
              </a:spcBef>
            </a:pPr>
            <a:r>
              <a:rPr lang="en-US" b="true" sz="1593" i="true">
                <a:solidFill>
                  <a:srgbClr val="FFFFFF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LIDANDO COM FALHAS (ERROR TRIGGERS)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3102" y="1790997"/>
            <a:ext cx="3672679" cy="300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74"/>
              </a:lnSpc>
              <a:spcBef>
                <a:spcPct val="0"/>
              </a:spcBef>
            </a:pPr>
            <a:r>
              <a:rPr lang="en-US" sz="91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O que acontece se sua planilha estiver offline? O que acontece se a API do Slack cair? O fluxo vai falhar.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722" y="4624382"/>
            <a:ext cx="3901440" cy="1133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49"/>
              </a:lnSpc>
            </a:pPr>
            <a:r>
              <a:rPr lang="en-US" sz="999" spc="-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 n8n permite criar "Workflows de Erro". Você pode criar um fluxo separado que é acionado (triggered) apenas quando outro fluxo falha.</a:t>
            </a:r>
          </a:p>
          <a:p>
            <a:pPr algn="just">
              <a:lnSpc>
                <a:spcPts val="1349"/>
              </a:lnSpc>
            </a:pPr>
            <a:r>
              <a:rPr lang="en-US" sz="999" spc="-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 Pedaço de Lógica (Fluxo de Erro):</a:t>
            </a:r>
          </a:p>
          <a:p>
            <a:pPr algn="just">
              <a:lnSpc>
                <a:spcPts val="1349"/>
              </a:lnSpc>
            </a:pPr>
            <a:r>
              <a:rPr lang="en-US" sz="999" spc="-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Gatilho: "Quando o fluxo 'Notificar Vendas' falhar..."Ação: "...me envie um e-mail (Gmail) com a mensagem de erro."</a:t>
            </a:r>
          </a:p>
          <a:p>
            <a:pPr algn="just">
              <a:lnSpc>
                <a:spcPts val="1349"/>
              </a:lnSpc>
            </a:pPr>
            <a:r>
              <a:rPr lang="en-US" sz="999" spc="-3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Isso é automação de nível profissional: monitorar a si mesma.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8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07636" y="3938619"/>
            <a:ext cx="8787389" cy="4734636"/>
            <a:chOff x="0" y="0"/>
            <a:chExt cx="1894983" cy="1021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4983" cy="1021015"/>
            </a:xfrm>
            <a:custGeom>
              <a:avLst/>
              <a:gdLst/>
              <a:ahLst/>
              <a:cxnLst/>
              <a:rect r="r" b="b" t="t" l="l"/>
              <a:pathLst>
                <a:path h="1021015" w="1894983">
                  <a:moveTo>
                    <a:pt x="947492" y="0"/>
                  </a:moveTo>
                  <a:cubicBezTo>
                    <a:pt x="424206" y="0"/>
                    <a:pt x="0" y="228562"/>
                    <a:pt x="0" y="510508"/>
                  </a:cubicBezTo>
                  <a:cubicBezTo>
                    <a:pt x="0" y="792453"/>
                    <a:pt x="424206" y="1021015"/>
                    <a:pt x="947492" y="1021015"/>
                  </a:cubicBezTo>
                  <a:cubicBezTo>
                    <a:pt x="1470777" y="1021015"/>
                    <a:pt x="1894983" y="792453"/>
                    <a:pt x="1894983" y="510508"/>
                  </a:cubicBezTo>
                  <a:cubicBezTo>
                    <a:pt x="1894983" y="228562"/>
                    <a:pt x="1470777" y="0"/>
                    <a:pt x="947492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655" y="95720"/>
              <a:ext cx="1539674" cy="829575"/>
            </a:xfrm>
            <a:prstGeom prst="rect">
              <a:avLst/>
            </a:prstGeom>
          </p:spPr>
          <p:txBody>
            <a:bodyPr anchor="ctr" rtlCol="false" tIns="8877" lIns="8877" bIns="8877" rIns="8877"/>
            <a:lstStyle/>
            <a:p>
              <a:pPr algn="ctr">
                <a:lnSpc>
                  <a:spcPts val="56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1417682"/>
            <a:ext cx="4853076" cy="4853076"/>
          </a:xfrm>
          <a:custGeom>
            <a:avLst/>
            <a:gdLst/>
            <a:ahLst/>
            <a:cxnLst/>
            <a:rect r="r" b="b" t="t" l="l"/>
            <a:pathLst>
              <a:path h="4853076" w="4853076">
                <a:moveTo>
                  <a:pt x="0" y="0"/>
                </a:moveTo>
                <a:lnTo>
                  <a:pt x="4853076" y="0"/>
                </a:lnTo>
                <a:lnTo>
                  <a:pt x="4853076" y="4853076"/>
                </a:lnTo>
                <a:lnTo>
                  <a:pt x="0" y="4853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03238" y="2990024"/>
            <a:ext cx="3885882" cy="2228895"/>
            <a:chOff x="0" y="0"/>
            <a:chExt cx="7981950" cy="45783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-3328" r="0" b="-3328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-793335">
            <a:off x="337985" y="3916758"/>
            <a:ext cx="1205543" cy="1670557"/>
            <a:chOff x="0" y="0"/>
            <a:chExt cx="4734560" cy="65608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6830" y="50800"/>
              <a:ext cx="4645660" cy="6473190"/>
            </a:xfrm>
            <a:custGeom>
              <a:avLst/>
              <a:gdLst/>
              <a:ahLst/>
              <a:cxnLst/>
              <a:rect r="r" b="b" t="t" l="l"/>
              <a:pathLst>
                <a:path h="6473190" w="464566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6511"/>
              <a:ext cx="4716780" cy="6544310"/>
            </a:xfrm>
            <a:custGeom>
              <a:avLst/>
              <a:gdLst/>
              <a:ahLst/>
              <a:cxnLst/>
              <a:rect r="r" b="b" t="t" l="l"/>
              <a:pathLst>
                <a:path h="6544310" w="471678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56540" y="265430"/>
              <a:ext cx="4207510" cy="6043930"/>
            </a:xfrm>
            <a:custGeom>
              <a:avLst/>
              <a:gdLst/>
              <a:ahLst/>
              <a:cxnLst/>
              <a:rect r="r" b="b" t="t" l="l"/>
              <a:pathLst>
                <a:path h="6043930" w="420751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5"/>
              <a:stretch>
                <a:fillRect l="0" t="-2539" r="0" b="-2539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951378" y="120589"/>
              <a:ext cx="79963" cy="76322"/>
            </a:xfrm>
            <a:custGeom>
              <a:avLst/>
              <a:gdLst/>
              <a:ahLst/>
              <a:cxnLst/>
              <a:rect r="r" b="b" t="t" l="l"/>
              <a:pathLst>
                <a:path h="76322" w="79963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119473" y="104052"/>
              <a:ext cx="114614" cy="109395"/>
            </a:xfrm>
            <a:custGeom>
              <a:avLst/>
              <a:gdLst/>
              <a:ahLst/>
              <a:cxnLst/>
              <a:rect r="r" b="b" t="t" l="l"/>
              <a:pathLst>
                <a:path h="109395" w="114614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328944" y="128221"/>
              <a:ext cx="63971" cy="61058"/>
            </a:xfrm>
            <a:custGeom>
              <a:avLst/>
              <a:gdLst/>
              <a:ahLst/>
              <a:cxnLst/>
              <a:rect r="r" b="b" t="t" l="l"/>
              <a:pathLst>
                <a:path h="61058" w="63971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346270" y="144758"/>
              <a:ext cx="29320" cy="27985"/>
            </a:xfrm>
            <a:custGeom>
              <a:avLst/>
              <a:gdLst/>
              <a:ahLst/>
              <a:cxnLst/>
              <a:rect r="r" b="b" t="t" l="l"/>
              <a:pathLst>
                <a:path h="27985" w="29320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344044" y="144768"/>
              <a:ext cx="15993" cy="15264"/>
            </a:xfrm>
            <a:custGeom>
              <a:avLst/>
              <a:gdLst/>
              <a:ahLst/>
              <a:cxnLst/>
              <a:rect r="r" b="b" t="t" l="l"/>
              <a:pathLst>
                <a:path h="15264" w="15993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4716780" y="53467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4716780" y="86106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4064000" y="-2540"/>
              <a:ext cx="320040" cy="19050"/>
            </a:xfrm>
            <a:custGeom>
              <a:avLst/>
              <a:gdLst/>
              <a:ahLst/>
              <a:cxnLst/>
              <a:rect r="r" b="b" t="t" l="l"/>
              <a:pathLst>
                <a:path h="19050" w="32004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1027485">
            <a:off x="3390498" y="3810039"/>
            <a:ext cx="952151" cy="1883995"/>
            <a:chOff x="0" y="0"/>
            <a:chExt cx="2620010" cy="51841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112425" t="0" r="-112425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34" id="34"/>
          <p:cNvSpPr/>
          <p:nvPr/>
        </p:nvSpPr>
        <p:spPr>
          <a:xfrm flipH="false" flipV="false" rot="0">
            <a:off x="1357337" y="6987396"/>
            <a:ext cx="2083979" cy="144924"/>
          </a:xfrm>
          <a:custGeom>
            <a:avLst/>
            <a:gdLst/>
            <a:ahLst/>
            <a:cxnLst/>
            <a:rect r="r" b="b" t="t" l="l"/>
            <a:pathLst>
              <a:path h="144924" w="2083979">
                <a:moveTo>
                  <a:pt x="0" y="0"/>
                </a:moveTo>
                <a:lnTo>
                  <a:pt x="2083978" y="0"/>
                </a:lnTo>
                <a:lnTo>
                  <a:pt x="2083978" y="144924"/>
                </a:lnTo>
                <a:lnTo>
                  <a:pt x="0" y="1449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428" t="-423660" r="-9824" b="-341664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3061844">
            <a:off x="1442237" y="6678522"/>
            <a:ext cx="273947" cy="136974"/>
          </a:xfrm>
          <a:custGeom>
            <a:avLst/>
            <a:gdLst/>
            <a:ahLst/>
            <a:cxnLst/>
            <a:rect r="r" b="b" t="t" l="l"/>
            <a:pathLst>
              <a:path h="136974" w="273947">
                <a:moveTo>
                  <a:pt x="0" y="0"/>
                </a:moveTo>
                <a:lnTo>
                  <a:pt x="273947" y="0"/>
                </a:lnTo>
                <a:lnTo>
                  <a:pt x="273947" y="136973"/>
                </a:lnTo>
                <a:lnTo>
                  <a:pt x="0" y="1369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1272814" y="6524874"/>
            <a:ext cx="2331172" cy="525351"/>
            <a:chOff x="0" y="0"/>
            <a:chExt cx="1208818" cy="27241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208818" cy="272418"/>
            </a:xfrm>
            <a:custGeom>
              <a:avLst/>
              <a:gdLst/>
              <a:ahLst/>
              <a:cxnLst/>
              <a:rect r="r" b="b" t="t" l="l"/>
              <a:pathLst>
                <a:path h="272418" w="1208818">
                  <a:moveTo>
                    <a:pt x="122879" y="0"/>
                  </a:moveTo>
                  <a:lnTo>
                    <a:pt x="1085940" y="0"/>
                  </a:lnTo>
                  <a:cubicBezTo>
                    <a:pt x="1153804" y="0"/>
                    <a:pt x="1208818" y="55015"/>
                    <a:pt x="1208818" y="122879"/>
                  </a:cubicBezTo>
                  <a:lnTo>
                    <a:pt x="1208818" y="149540"/>
                  </a:lnTo>
                  <a:cubicBezTo>
                    <a:pt x="1208818" y="217404"/>
                    <a:pt x="1153804" y="272418"/>
                    <a:pt x="1085940" y="272418"/>
                  </a:cubicBezTo>
                  <a:lnTo>
                    <a:pt x="122879" y="272418"/>
                  </a:lnTo>
                  <a:cubicBezTo>
                    <a:pt x="55015" y="272418"/>
                    <a:pt x="0" y="217404"/>
                    <a:pt x="0" y="149540"/>
                  </a:cubicBezTo>
                  <a:lnTo>
                    <a:pt x="0" y="122879"/>
                  </a:lnTo>
                  <a:cubicBezTo>
                    <a:pt x="0" y="55015"/>
                    <a:pt x="55015" y="0"/>
                    <a:pt x="12287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208818" cy="310518"/>
            </a:xfrm>
            <a:prstGeom prst="rect">
              <a:avLst/>
            </a:prstGeom>
          </p:spPr>
          <p:txBody>
            <a:bodyPr anchor="ctr" rtlCol="false" tIns="50559" lIns="50559" bIns="50559" rIns="50559"/>
            <a:lstStyle/>
            <a:p>
              <a:pPr algn="ctr" marL="0" indent="0" lvl="0">
                <a:lnSpc>
                  <a:spcPts val="3021"/>
                </a:lnSpc>
                <a:spcBef>
                  <a:spcPct val="0"/>
                </a:spcBef>
              </a:pPr>
              <a:r>
                <a:rPr lang="en-US" sz="2157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OBRIGADO!</a:t>
              </a: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750315" y="146057"/>
            <a:ext cx="3547049" cy="468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2"/>
              </a:lnSpc>
            </a:pPr>
            <a:r>
              <a:rPr lang="en-US" b="true" sz="3271">
                <a:solidFill>
                  <a:srgbClr val="5271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OBRIGADO!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64875" y="535495"/>
            <a:ext cx="3717928" cy="1968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7"/>
              </a:lnSpc>
            </a:pPr>
            <a:r>
              <a:rPr lang="en-US" sz="1599" i="true">
                <a:solidFill>
                  <a:srgbClr val="000000"/>
                </a:solidFill>
                <a:latin typeface="Agrandir Tight Italics"/>
                <a:ea typeface="Agrandir Tight Italics"/>
                <a:cs typeface="Agrandir Tight Italics"/>
                <a:sym typeface="Agrandir Tight Italics"/>
              </a:rPr>
              <a:t>Se você chegou até aqui, você não é mais um iniciante. Você é um arquiteto de automação.</a:t>
            </a:r>
          </a:p>
          <a:p>
            <a:pPr algn="ctr">
              <a:lnSpc>
                <a:spcPts val="1567"/>
              </a:lnSpc>
            </a:pPr>
            <a:r>
              <a:rPr lang="en-US" sz="1599">
                <a:solidFill>
                  <a:srgbClr val="000000"/>
                </a:solidFill>
                <a:latin typeface="Agrandir Tight"/>
                <a:ea typeface="Agrandir Tight"/>
                <a:cs typeface="Agrandir Tight"/>
                <a:sym typeface="Agrandir Tight"/>
              </a:rPr>
              <a:t>A automação não é sobre substituir pessoas, é sobre liberá-las. É sobre pegar o trabalho robótico e devolvê-lo aos robôs, para que nós possamos focar no trabalho humano: criar, conectar e resolver problemas complexos.</a:t>
            </a:r>
          </a:p>
          <a:p>
            <a:pPr algn="ctr">
              <a:lnSpc>
                <a:spcPts val="1567"/>
              </a:lnSpc>
            </a:pPr>
            <a:r>
              <a:rPr lang="en-US" sz="1599" i="true">
                <a:solidFill>
                  <a:srgbClr val="000000"/>
                </a:solidFill>
                <a:latin typeface="Agrandir Tight Italics"/>
                <a:ea typeface="Agrandir Tight Italics"/>
                <a:cs typeface="Agrandir Tight Italics"/>
                <a:sym typeface="Agrandir Tight Italics"/>
              </a:rPr>
              <a:t>[Imagem sua (opcional) ou uma arte de "missão cumprida"]</a:t>
            </a:r>
          </a:p>
          <a:p>
            <a:pPr algn="ctr">
              <a:lnSpc>
                <a:spcPts val="1567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8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3746" y="634281"/>
            <a:ext cx="2551100" cy="646945"/>
            <a:chOff x="0" y="0"/>
            <a:chExt cx="1680472" cy="4261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0472" cy="426158"/>
            </a:xfrm>
            <a:custGeom>
              <a:avLst/>
              <a:gdLst/>
              <a:ahLst/>
              <a:cxnLst/>
              <a:rect r="r" b="b" t="t" l="l"/>
              <a:pathLst>
                <a:path h="426158" w="1680472">
                  <a:moveTo>
                    <a:pt x="0" y="0"/>
                  </a:moveTo>
                  <a:lnTo>
                    <a:pt x="1680472" y="0"/>
                  </a:lnTo>
                  <a:lnTo>
                    <a:pt x="1680472" y="426158"/>
                  </a:lnTo>
                  <a:lnTo>
                    <a:pt x="0" y="426158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104846" y="1808768"/>
            <a:ext cx="5101266" cy="5101266"/>
          </a:xfrm>
          <a:custGeom>
            <a:avLst/>
            <a:gdLst/>
            <a:ahLst/>
            <a:cxnLst/>
            <a:rect r="r" b="b" t="t" l="l"/>
            <a:pathLst>
              <a:path h="5101266" w="5101266">
                <a:moveTo>
                  <a:pt x="0" y="0"/>
                </a:moveTo>
                <a:lnTo>
                  <a:pt x="5101266" y="0"/>
                </a:lnTo>
                <a:lnTo>
                  <a:pt x="5101266" y="5101266"/>
                </a:lnTo>
                <a:lnTo>
                  <a:pt x="0" y="5101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6789088"/>
            <a:ext cx="4876800" cy="830912"/>
            <a:chOff x="0" y="0"/>
            <a:chExt cx="3479800" cy="5954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79800" cy="595491"/>
            </a:xfrm>
            <a:custGeom>
              <a:avLst/>
              <a:gdLst/>
              <a:ahLst/>
              <a:cxnLst/>
              <a:rect r="r" b="b" t="t" l="l"/>
              <a:pathLst>
                <a:path h="595491" w="3479800">
                  <a:moveTo>
                    <a:pt x="0" y="0"/>
                  </a:moveTo>
                  <a:lnTo>
                    <a:pt x="3479800" y="0"/>
                  </a:lnTo>
                  <a:lnTo>
                    <a:pt x="3479800" y="595491"/>
                  </a:lnTo>
                  <a:lnTo>
                    <a:pt x="0" y="595491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93106" y="6657700"/>
            <a:ext cx="2490587" cy="323850"/>
            <a:chOff x="0" y="0"/>
            <a:chExt cx="1383660" cy="1799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83660" cy="179917"/>
            </a:xfrm>
            <a:custGeom>
              <a:avLst/>
              <a:gdLst/>
              <a:ahLst/>
              <a:cxnLst/>
              <a:rect r="r" b="b" t="t" l="l"/>
              <a:pathLst>
                <a:path h="179917" w="1383660">
                  <a:moveTo>
                    <a:pt x="0" y="0"/>
                  </a:moveTo>
                  <a:lnTo>
                    <a:pt x="1383660" y="0"/>
                  </a:lnTo>
                  <a:lnTo>
                    <a:pt x="1383660" y="179917"/>
                  </a:lnTo>
                  <a:lnTo>
                    <a:pt x="0" y="1799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383660" cy="198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  <a:r>
                <a:rPr lang="en-US" sz="1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grandesite.com.br</a:t>
              </a: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3102365" y="291644"/>
            <a:ext cx="1220689" cy="1625188"/>
            <a:chOff x="0" y="0"/>
            <a:chExt cx="3663950" cy="48780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4"/>
              <a:stretch>
                <a:fillRect l="-52862" t="0" r="-52862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53746" y="1400081"/>
            <a:ext cx="2548620" cy="29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4"/>
              </a:lnSpc>
            </a:pPr>
            <a:r>
              <a:rPr lang="en-US" sz="2075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QUEM SOU EU?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9374" y="790100"/>
            <a:ext cx="1647792" cy="31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5"/>
              </a:lnSpc>
              <a:spcBef>
                <a:spcPct val="0"/>
              </a:spcBef>
            </a:pPr>
            <a:r>
              <a:rPr lang="en-US" b="true" sz="1882" spc="73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INÍCIO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3746" y="2249980"/>
            <a:ext cx="3901440" cy="4207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20"/>
              </a:lnSpc>
            </a:pPr>
            <a:r>
              <a:rPr lang="en-US" sz="1200" spc="-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Há um tempo, eu me deparei com um problema que todos nós enfrentamos: tarefas repetitivas. Eram planilhas para atualizar, e-mails para enviar, relatórios para gerar... um trabalho manual que consumia horas preciosas do meu dia.</a:t>
            </a:r>
          </a:p>
          <a:p>
            <a:pPr algn="just">
              <a:lnSpc>
                <a:spcPts val="1620"/>
              </a:lnSpc>
            </a:pPr>
            <a:r>
              <a:rPr lang="en-US" sz="1200" spc="-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Foi quando descobri o n8n.</a:t>
            </a:r>
          </a:p>
          <a:p>
            <a:pPr algn="just">
              <a:lnSpc>
                <a:spcPts val="1620"/>
              </a:lnSpc>
            </a:pPr>
            <a:r>
              <a:rPr lang="en-US" sz="1200" spc="-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No começo, parecia complexo. "Nós"? "Workflows"? "JSON"? Mas, à medida que fui mergulhando, percebi que o n8n não era apenas uma ferramenta; era uma nova forma de pensar. Era a liberdade de deixar o computador trabalhar para mim.</a:t>
            </a:r>
          </a:p>
          <a:p>
            <a:pPr algn="just">
              <a:lnSpc>
                <a:spcPts val="1620"/>
              </a:lnSpc>
            </a:pPr>
            <a:r>
              <a:rPr lang="en-US" sz="1200" spc="-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Criei este eBook para ser o guia que eu gostaria de ter tido. Um guia sem jargões desnecessários, focado na prática e nos resultados rápidos. Minha missão é simples: quero que você termine este livro e já tenha sua primeira (e poderosa) automação rodando.</a:t>
            </a:r>
          </a:p>
          <a:p>
            <a:pPr algn="just">
              <a:lnSpc>
                <a:spcPts val="1620"/>
              </a:lnSpc>
            </a:pPr>
            <a:r>
              <a:rPr lang="en-US" sz="1200" spc="-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Vamos parar de apertar os mesmos botões todos os dias e começar a construir?</a:t>
            </a:r>
          </a:p>
          <a:p>
            <a:pPr algn="just">
              <a:lnSpc>
                <a:spcPts val="1620"/>
              </a:lnSpc>
            </a:pPr>
            <a:r>
              <a:rPr lang="en-US" sz="1200" spc="-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Me encontre em:</a:t>
            </a:r>
          </a:p>
          <a:p>
            <a:pPr algn="just" marL="259080" indent="-129540" lvl="1">
              <a:lnSpc>
                <a:spcPts val="1620"/>
              </a:lnSpc>
              <a:buFont typeface="Arial"/>
              <a:buChar char="•"/>
            </a:pPr>
            <a:r>
              <a:rPr lang="en-US" sz="1200" spc="-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LinkedIn:www.linkedin.com/in/gabriel-garcia3b2b91209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7680" y="1187580"/>
            <a:ext cx="3901440" cy="1185015"/>
            <a:chOff x="0" y="0"/>
            <a:chExt cx="2225765" cy="6760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25765" cy="676049"/>
            </a:xfrm>
            <a:custGeom>
              <a:avLst/>
              <a:gdLst/>
              <a:ahLst/>
              <a:cxnLst/>
              <a:rect r="r" b="b" t="t" l="l"/>
              <a:pathLst>
                <a:path h="676049" w="2225765">
                  <a:moveTo>
                    <a:pt x="0" y="0"/>
                  </a:moveTo>
                  <a:lnTo>
                    <a:pt x="2225765" y="0"/>
                  </a:lnTo>
                  <a:lnTo>
                    <a:pt x="2225765" y="676049"/>
                  </a:lnTo>
                  <a:lnTo>
                    <a:pt x="0" y="676049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6789088"/>
            <a:ext cx="4876800" cy="830912"/>
            <a:chOff x="0" y="0"/>
            <a:chExt cx="3479800" cy="5954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79800" cy="595491"/>
            </a:xfrm>
            <a:custGeom>
              <a:avLst/>
              <a:gdLst/>
              <a:ahLst/>
              <a:cxnLst/>
              <a:rect r="r" b="b" t="t" l="l"/>
              <a:pathLst>
                <a:path h="595491" w="3479800">
                  <a:moveTo>
                    <a:pt x="0" y="0"/>
                  </a:moveTo>
                  <a:lnTo>
                    <a:pt x="3479800" y="0"/>
                  </a:lnTo>
                  <a:lnTo>
                    <a:pt x="3479800" y="595491"/>
                  </a:lnTo>
                  <a:lnTo>
                    <a:pt x="0" y="595491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728680" y="487680"/>
            <a:ext cx="1092118" cy="1092118"/>
          </a:xfrm>
          <a:custGeom>
            <a:avLst/>
            <a:gdLst/>
            <a:ahLst/>
            <a:cxnLst/>
            <a:rect r="r" b="b" t="t" l="l"/>
            <a:pathLst>
              <a:path h="1092118" w="1092118">
                <a:moveTo>
                  <a:pt x="0" y="0"/>
                </a:moveTo>
                <a:lnTo>
                  <a:pt x="1092118" y="0"/>
                </a:lnTo>
                <a:lnTo>
                  <a:pt x="1092118" y="1092118"/>
                </a:lnTo>
                <a:lnTo>
                  <a:pt x="0" y="10921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7680" y="2372595"/>
            <a:ext cx="3901440" cy="2194560"/>
          </a:xfrm>
          <a:custGeom>
            <a:avLst/>
            <a:gdLst/>
            <a:ahLst/>
            <a:cxnLst/>
            <a:rect r="r" b="b" t="t" l="l"/>
            <a:pathLst>
              <a:path h="2194560" w="3901440">
                <a:moveTo>
                  <a:pt x="0" y="0"/>
                </a:moveTo>
                <a:lnTo>
                  <a:pt x="3901440" y="0"/>
                </a:lnTo>
                <a:lnTo>
                  <a:pt x="3901440" y="2194560"/>
                </a:lnTo>
                <a:lnTo>
                  <a:pt x="0" y="2194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2061" y="1766622"/>
            <a:ext cx="3672679" cy="453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74"/>
              </a:lnSpc>
              <a:spcBef>
                <a:spcPct val="0"/>
              </a:spcBef>
            </a:pPr>
            <a:r>
              <a:rPr lang="en-US" sz="91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Você já parou para contar quantas vezes por dia você copia e cola a mesma informação? Ou quantas vezes você verifica manualmente um site esperando por uma atualização?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5877" y="1395990"/>
            <a:ext cx="3247118" cy="254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0"/>
              </a:lnSpc>
              <a:spcBef>
                <a:spcPct val="0"/>
              </a:spcBef>
            </a:pPr>
            <a:r>
              <a:rPr lang="en-US" b="true" sz="1593" i="true">
                <a:solidFill>
                  <a:srgbClr val="FFFFFF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O</a:t>
            </a:r>
            <a:r>
              <a:rPr lang="en-US" b="true" sz="1593" i="true" strike="noStrike" u="none">
                <a:solidFill>
                  <a:srgbClr val="FFFFFF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 FIM DO TRABALHO MANUAL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7680" y="525780"/>
            <a:ext cx="2541380" cy="32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3"/>
              </a:lnSpc>
              <a:spcBef>
                <a:spcPct val="0"/>
              </a:spcBef>
            </a:pPr>
            <a:r>
              <a:rPr lang="en-US" b="true" sz="240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CAP 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7680" y="4881480"/>
            <a:ext cx="3901440" cy="80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620"/>
              </a:lnSpc>
              <a:spcBef>
                <a:spcPct val="0"/>
              </a:spcBef>
            </a:pPr>
            <a:r>
              <a:rPr lang="en-US" sz="1200" i="true" spc="-48">
                <a:solidFill>
                  <a:srgbClr val="000000"/>
                </a:solidFill>
                <a:latin typeface="Garet Italics"/>
                <a:ea typeface="Garet Italics"/>
                <a:cs typeface="Garet Italics"/>
                <a:sym typeface="Garet Italics"/>
              </a:rPr>
              <a:t>O "t</a:t>
            </a:r>
            <a:r>
              <a:rPr lang="en-US" sz="1200" i="true" spc="-48" strike="noStrike" u="none">
                <a:solidFill>
                  <a:srgbClr val="000000"/>
                </a:solidFill>
                <a:latin typeface="Garet Italics"/>
                <a:ea typeface="Garet Italics"/>
                <a:cs typeface="Garet Italics"/>
                <a:sym typeface="Garet Italics"/>
              </a:rPr>
              <a:t>rabalho ocupado" (busy work) é o ladrão silencioso da nossa produtividade. Ele drena nossa energia e nos impede de focar no que realmente importa: crescimento, estratégia e criatividade.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789088"/>
            <a:ext cx="4876800" cy="830912"/>
            <a:chOff x="0" y="0"/>
            <a:chExt cx="3479800" cy="5954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79800" cy="595491"/>
            </a:xfrm>
            <a:custGeom>
              <a:avLst/>
              <a:gdLst/>
              <a:ahLst/>
              <a:cxnLst/>
              <a:rect r="r" b="b" t="t" l="l"/>
              <a:pathLst>
                <a:path h="595491" w="3479800">
                  <a:moveTo>
                    <a:pt x="0" y="0"/>
                  </a:moveTo>
                  <a:lnTo>
                    <a:pt x="3479800" y="0"/>
                  </a:lnTo>
                  <a:lnTo>
                    <a:pt x="3479800" y="595491"/>
                  </a:lnTo>
                  <a:lnTo>
                    <a:pt x="0" y="595491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93106" y="6657700"/>
            <a:ext cx="2490587" cy="323850"/>
            <a:chOff x="0" y="0"/>
            <a:chExt cx="1383660" cy="1799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83660" cy="179917"/>
            </a:xfrm>
            <a:custGeom>
              <a:avLst/>
              <a:gdLst/>
              <a:ahLst/>
              <a:cxnLst/>
              <a:rect r="r" b="b" t="t" l="l"/>
              <a:pathLst>
                <a:path h="179917" w="1383660">
                  <a:moveTo>
                    <a:pt x="0" y="0"/>
                  </a:moveTo>
                  <a:lnTo>
                    <a:pt x="1383660" y="0"/>
                  </a:lnTo>
                  <a:lnTo>
                    <a:pt x="1383660" y="179917"/>
                  </a:lnTo>
                  <a:lnTo>
                    <a:pt x="0" y="179917"/>
                  </a:ln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383660" cy="198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  <a:r>
                <a:rPr lang="en-US" sz="1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grandesite.com.br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87680" y="1187580"/>
            <a:ext cx="3901440" cy="1478890"/>
            <a:chOff x="0" y="0"/>
            <a:chExt cx="2225765" cy="8437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25765" cy="843705"/>
            </a:xfrm>
            <a:custGeom>
              <a:avLst/>
              <a:gdLst/>
              <a:ahLst/>
              <a:cxnLst/>
              <a:rect r="r" b="b" t="t" l="l"/>
              <a:pathLst>
                <a:path h="843705" w="2225765">
                  <a:moveTo>
                    <a:pt x="0" y="0"/>
                  </a:moveTo>
                  <a:lnTo>
                    <a:pt x="2225765" y="0"/>
                  </a:lnTo>
                  <a:lnTo>
                    <a:pt x="2225765" y="843705"/>
                  </a:lnTo>
                  <a:lnTo>
                    <a:pt x="0" y="843705"/>
                  </a:lnTo>
                  <a:close/>
                </a:path>
              </a:pathLst>
            </a:custGeom>
            <a:solidFill>
              <a:srgbClr val="727171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529661" y="608558"/>
            <a:ext cx="1075017" cy="842189"/>
          </a:xfrm>
          <a:custGeom>
            <a:avLst/>
            <a:gdLst/>
            <a:ahLst/>
            <a:cxnLst/>
            <a:rect r="r" b="b" t="t" l="l"/>
            <a:pathLst>
              <a:path h="842189" w="1075017">
                <a:moveTo>
                  <a:pt x="0" y="0"/>
                </a:moveTo>
                <a:lnTo>
                  <a:pt x="1075017" y="0"/>
                </a:lnTo>
                <a:lnTo>
                  <a:pt x="1075017" y="842188"/>
                </a:lnTo>
                <a:lnTo>
                  <a:pt x="0" y="842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2890" y="525780"/>
            <a:ext cx="2609094" cy="32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3"/>
              </a:lnSpc>
              <a:spcBef>
                <a:spcPct val="0"/>
              </a:spcBef>
            </a:pPr>
            <a:r>
              <a:rPr lang="en-US" b="true" sz="240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CAP2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4841" y="1353024"/>
            <a:ext cx="3247118" cy="530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0"/>
              </a:lnSpc>
              <a:spcBef>
                <a:spcPct val="0"/>
              </a:spcBef>
            </a:pPr>
            <a:r>
              <a:rPr lang="en-US" b="true" sz="1593" i="true">
                <a:solidFill>
                  <a:srgbClr val="FFFFFF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O QU</a:t>
            </a:r>
            <a:r>
              <a:rPr lang="en-US" b="true" sz="1593" i="true" strike="noStrike" u="none">
                <a:solidFill>
                  <a:srgbClr val="FFFFFF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E É N8N (E POR QUE ELE É DIFERENTE)?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2061" y="1945048"/>
            <a:ext cx="3672679" cy="60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74"/>
              </a:lnSpc>
              <a:spcBef>
                <a:spcPct val="0"/>
              </a:spcBef>
            </a:pPr>
            <a:r>
              <a:rPr lang="en-US" sz="91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Imagine o n8n como uma caixa de LEGOs digitais. Cada peça (ou "Nó") é um aplicativo ou uma ação (Ex: Gmail, Google Sheets, Slack, HTTP Request). O n8n lhe dá o "tabuleiro" (o Editor) para conectar essas peças da forma que você quiser.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7680" y="2855384"/>
            <a:ext cx="3901440" cy="180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20"/>
              </a:lnSpc>
            </a:pPr>
            <a:r>
              <a:rPr lang="en-US" sz="1200" spc="-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Por que o n8n?</a:t>
            </a:r>
          </a:p>
          <a:p>
            <a:pPr algn="just" marL="259080" indent="-129540" lvl="1">
              <a:lnSpc>
                <a:spcPts val="1620"/>
              </a:lnSpc>
              <a:buFont typeface="Arial"/>
              <a:buChar char="•"/>
            </a:pPr>
            <a:r>
              <a:rPr lang="en-US" sz="1200" spc="-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Visual (Low-Code): Você vê o fluxo da sua automação.</a:t>
            </a:r>
          </a:p>
          <a:p>
            <a:pPr algn="just" marL="259080" indent="-129540" lvl="1">
              <a:lnSpc>
                <a:spcPts val="1620"/>
              </a:lnSpc>
              <a:buFont typeface="Arial"/>
              <a:buChar char="•"/>
            </a:pPr>
            <a:r>
              <a:rPr lang="en-US" sz="1200" spc="-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Open-Source e "Fair Code": Você tem controle. Pode rodar no seu próprio servidor (self-host) ou usar a versão Cloud.</a:t>
            </a:r>
          </a:p>
          <a:p>
            <a:pPr algn="just" marL="259080" indent="-129540" lvl="1">
              <a:lnSpc>
                <a:spcPts val="1620"/>
              </a:lnSpc>
              <a:buFont typeface="Arial"/>
              <a:buChar char="•"/>
            </a:pPr>
            <a:r>
              <a:rPr lang="en-US" sz="1200" spc="-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Poder Ilimitado: Se um aplicativo tem uma API, o n8n pode (provavelmente) se conectar a ele.</a:t>
            </a:r>
          </a:p>
          <a:p>
            <a:pPr algn="just">
              <a:lnSpc>
                <a:spcPts val="162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789088"/>
            <a:ext cx="4876800" cy="830912"/>
            <a:chOff x="0" y="0"/>
            <a:chExt cx="3479800" cy="5954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79800" cy="595491"/>
            </a:xfrm>
            <a:custGeom>
              <a:avLst/>
              <a:gdLst/>
              <a:ahLst/>
              <a:cxnLst/>
              <a:rect r="r" b="b" t="t" l="l"/>
              <a:pathLst>
                <a:path h="595491" w="3479800">
                  <a:moveTo>
                    <a:pt x="0" y="0"/>
                  </a:moveTo>
                  <a:lnTo>
                    <a:pt x="3479800" y="0"/>
                  </a:lnTo>
                  <a:lnTo>
                    <a:pt x="3479800" y="595491"/>
                  </a:lnTo>
                  <a:lnTo>
                    <a:pt x="0" y="595491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93106" y="6657700"/>
            <a:ext cx="2490587" cy="323850"/>
            <a:chOff x="0" y="0"/>
            <a:chExt cx="1383660" cy="1799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83660" cy="179917"/>
            </a:xfrm>
            <a:custGeom>
              <a:avLst/>
              <a:gdLst/>
              <a:ahLst/>
              <a:cxnLst/>
              <a:rect r="r" b="b" t="t" l="l"/>
              <a:pathLst>
                <a:path h="179917" w="1383660">
                  <a:moveTo>
                    <a:pt x="0" y="0"/>
                  </a:moveTo>
                  <a:lnTo>
                    <a:pt x="1383660" y="0"/>
                  </a:lnTo>
                  <a:lnTo>
                    <a:pt x="1383660" y="179917"/>
                  </a:lnTo>
                  <a:lnTo>
                    <a:pt x="0" y="179917"/>
                  </a:ln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383660" cy="198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  <a:r>
                <a:rPr lang="en-US" sz="1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grandesite.com.br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87680" y="1187580"/>
            <a:ext cx="3901440" cy="1164392"/>
            <a:chOff x="0" y="0"/>
            <a:chExt cx="2225765" cy="6642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25765" cy="664284"/>
            </a:xfrm>
            <a:custGeom>
              <a:avLst/>
              <a:gdLst/>
              <a:ahLst/>
              <a:cxnLst/>
              <a:rect r="r" b="b" t="t" l="l"/>
              <a:pathLst>
                <a:path h="664284" w="2225765">
                  <a:moveTo>
                    <a:pt x="0" y="0"/>
                  </a:moveTo>
                  <a:lnTo>
                    <a:pt x="2225765" y="0"/>
                  </a:lnTo>
                  <a:lnTo>
                    <a:pt x="2225765" y="664284"/>
                  </a:lnTo>
                  <a:lnTo>
                    <a:pt x="0" y="664284"/>
                  </a:lnTo>
                  <a:close/>
                </a:path>
              </a:pathLst>
            </a:custGeom>
            <a:solidFill>
              <a:srgbClr val="727171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87680" y="2094187"/>
            <a:ext cx="3901440" cy="2708535"/>
          </a:xfrm>
          <a:custGeom>
            <a:avLst/>
            <a:gdLst/>
            <a:ahLst/>
            <a:cxnLst/>
            <a:rect r="r" b="b" t="t" l="l"/>
            <a:pathLst>
              <a:path h="2708535" w="3901440">
                <a:moveTo>
                  <a:pt x="0" y="0"/>
                </a:moveTo>
                <a:lnTo>
                  <a:pt x="3901440" y="0"/>
                </a:lnTo>
                <a:lnTo>
                  <a:pt x="3901440" y="2708535"/>
                </a:lnTo>
                <a:lnTo>
                  <a:pt x="0" y="27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729" r="0" b="-1472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2890" y="525780"/>
            <a:ext cx="2609094" cy="32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3"/>
              </a:lnSpc>
              <a:spcBef>
                <a:spcPct val="0"/>
              </a:spcBef>
            </a:pPr>
            <a:r>
              <a:rPr lang="en-US" b="true" sz="240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CAP3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4841" y="1353024"/>
            <a:ext cx="3247118" cy="254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0"/>
              </a:lnSpc>
              <a:spcBef>
                <a:spcPct val="0"/>
              </a:spcBef>
            </a:pPr>
            <a:r>
              <a:rPr lang="en-US" b="true" sz="1593" i="true">
                <a:solidFill>
                  <a:srgbClr val="FFFFFF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O COCKPIT</a:t>
            </a:r>
            <a:r>
              <a:rPr lang="en-US" b="true" sz="1593" i="true" strike="noStrike" u="none">
                <a:solidFill>
                  <a:srgbClr val="FFFFFF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 DO N8N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2061" y="1718197"/>
            <a:ext cx="3672679" cy="300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74"/>
              </a:lnSpc>
              <a:spcBef>
                <a:spcPct val="0"/>
              </a:spcBef>
            </a:pPr>
            <a:r>
              <a:rPr lang="en-US" sz="91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Ao abrir o n8n, você verá 3 áreas principais. Elas são o seu "cockpit":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3299" y="4982553"/>
            <a:ext cx="3901440" cy="180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259080" indent="-129540" lvl="1">
              <a:lnSpc>
                <a:spcPts val="1620"/>
              </a:lnSpc>
              <a:buFont typeface="Arial"/>
              <a:buChar char="•"/>
            </a:pPr>
            <a:r>
              <a:rPr lang="en-US" sz="1200" spc="-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 Painel de Nós (Nodes): À esquerda, é onde você encontra seus "blocos de LEGO". Quer enviar um e-mail? Procure o nó "Gmail".</a:t>
            </a:r>
          </a:p>
          <a:p>
            <a:pPr algn="just" marL="259080" indent="-129540" lvl="1">
              <a:lnSpc>
                <a:spcPts val="1620"/>
              </a:lnSpc>
              <a:buFont typeface="Arial"/>
              <a:buChar char="•"/>
            </a:pPr>
            <a:r>
              <a:rPr lang="en-US" sz="1200" spc="-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 Editor (Canvas): A grade principal. É onde você arrasta e conecta os nós.</a:t>
            </a:r>
          </a:p>
          <a:p>
            <a:pPr algn="just" marL="259080" indent="-129540" lvl="1">
              <a:lnSpc>
                <a:spcPts val="1620"/>
              </a:lnSpc>
              <a:buFont typeface="Arial"/>
              <a:buChar char="•"/>
            </a:pPr>
            <a:r>
              <a:rPr lang="en-US" sz="1200" spc="-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 Painel de Configuração: À direita, é onde você configura o nó selecionado (ex: digita o texto do e-mail).</a:t>
            </a:r>
          </a:p>
          <a:p>
            <a:pPr algn="just">
              <a:lnSpc>
                <a:spcPts val="162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789088"/>
            <a:ext cx="4876800" cy="830912"/>
            <a:chOff x="0" y="0"/>
            <a:chExt cx="3479800" cy="5954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79800" cy="595491"/>
            </a:xfrm>
            <a:custGeom>
              <a:avLst/>
              <a:gdLst/>
              <a:ahLst/>
              <a:cxnLst/>
              <a:rect r="r" b="b" t="t" l="l"/>
              <a:pathLst>
                <a:path h="595491" w="3479800">
                  <a:moveTo>
                    <a:pt x="0" y="0"/>
                  </a:moveTo>
                  <a:lnTo>
                    <a:pt x="3479800" y="0"/>
                  </a:lnTo>
                  <a:lnTo>
                    <a:pt x="3479800" y="595491"/>
                  </a:lnTo>
                  <a:lnTo>
                    <a:pt x="0" y="595491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93106" y="6657700"/>
            <a:ext cx="2490587" cy="323850"/>
            <a:chOff x="0" y="0"/>
            <a:chExt cx="1383660" cy="1799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83660" cy="179917"/>
            </a:xfrm>
            <a:custGeom>
              <a:avLst/>
              <a:gdLst/>
              <a:ahLst/>
              <a:cxnLst/>
              <a:rect r="r" b="b" t="t" l="l"/>
              <a:pathLst>
                <a:path h="179917" w="1383660">
                  <a:moveTo>
                    <a:pt x="0" y="0"/>
                  </a:moveTo>
                  <a:lnTo>
                    <a:pt x="1383660" y="0"/>
                  </a:lnTo>
                  <a:lnTo>
                    <a:pt x="1383660" y="179917"/>
                  </a:lnTo>
                  <a:lnTo>
                    <a:pt x="0" y="179917"/>
                  </a:ln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383660" cy="198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  <a:r>
                <a:rPr lang="en-US" sz="1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grandesite.com.br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87680" y="1187580"/>
            <a:ext cx="3901440" cy="1478890"/>
            <a:chOff x="0" y="0"/>
            <a:chExt cx="2225765" cy="8437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25765" cy="843705"/>
            </a:xfrm>
            <a:custGeom>
              <a:avLst/>
              <a:gdLst/>
              <a:ahLst/>
              <a:cxnLst/>
              <a:rect r="r" b="b" t="t" l="l"/>
              <a:pathLst>
                <a:path h="843705" w="2225765">
                  <a:moveTo>
                    <a:pt x="0" y="0"/>
                  </a:moveTo>
                  <a:lnTo>
                    <a:pt x="2225765" y="0"/>
                  </a:lnTo>
                  <a:lnTo>
                    <a:pt x="2225765" y="843705"/>
                  </a:lnTo>
                  <a:lnTo>
                    <a:pt x="0" y="843705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121606" y="359730"/>
            <a:ext cx="1124175" cy="967472"/>
          </a:xfrm>
          <a:custGeom>
            <a:avLst/>
            <a:gdLst/>
            <a:ahLst/>
            <a:cxnLst/>
            <a:rect r="r" b="b" t="t" l="l"/>
            <a:pathLst>
              <a:path h="967472" w="1124175">
                <a:moveTo>
                  <a:pt x="0" y="0"/>
                </a:moveTo>
                <a:lnTo>
                  <a:pt x="1124175" y="0"/>
                </a:lnTo>
                <a:lnTo>
                  <a:pt x="1124175" y="967471"/>
                </a:lnTo>
                <a:lnTo>
                  <a:pt x="0" y="96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56746" y="2675995"/>
            <a:ext cx="3901440" cy="260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20"/>
              </a:lnSpc>
            </a:pPr>
            <a:r>
              <a:rPr lang="en-US" sz="1200" spc="-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 Pedaço de Lógica (Seu Primeiro Workflow):</a:t>
            </a:r>
          </a:p>
          <a:p>
            <a:pPr algn="just">
              <a:lnSpc>
                <a:spcPts val="1620"/>
              </a:lnSpc>
            </a:pPr>
            <a:r>
              <a:rPr lang="en-US" sz="1200" spc="-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Vamos fazer o "Olá, Mundo!" do n8n.</a:t>
            </a:r>
          </a:p>
          <a:p>
            <a:pPr algn="just" marL="259080" indent="-129540" lvl="1">
              <a:lnSpc>
                <a:spcPts val="1620"/>
              </a:lnSpc>
              <a:buAutoNum type="arabicPeriod" startAt="1"/>
            </a:pPr>
            <a:r>
              <a:rPr lang="en-US" sz="1200" spc="-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No Editor, clique no + e adicione um nó chamado "Manual" (ou "Start"). Este é o gatilho (Trigger).</a:t>
            </a:r>
          </a:p>
          <a:p>
            <a:pPr algn="just" marL="259080" indent="-129540" lvl="1">
              <a:lnSpc>
                <a:spcPts val="1620"/>
              </a:lnSpc>
              <a:buAutoNum type="arabicPeriod" startAt="1"/>
            </a:pPr>
            <a:r>
              <a:rPr lang="en-US" sz="1200" spc="-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Clique no + ao lado dele e adicione um nó "Set" (Definir).</a:t>
            </a:r>
          </a:p>
          <a:p>
            <a:pPr algn="just" marL="518160" indent="-172720" lvl="2">
              <a:lnSpc>
                <a:spcPts val="1620"/>
              </a:lnSpc>
              <a:buFont typeface="Arial"/>
              <a:buChar char="⚬"/>
            </a:pPr>
            <a:r>
              <a:rPr lang="en-US" sz="1200" spc="-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No painel de configuração do "Set", crie uma variável chamada mensagem e coloque o valor (Value) "Olá, Mundo! A automação começou!".</a:t>
            </a:r>
          </a:p>
          <a:p>
            <a:pPr algn="just" marL="259080" indent="-129540" lvl="1">
              <a:lnSpc>
                <a:spcPts val="1620"/>
              </a:lnSpc>
              <a:buAutoNum type="arabicPeriod" startAt="1"/>
            </a:pPr>
            <a:r>
              <a:rPr lang="en-US" sz="1200" spc="-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Clique em "Execute Workflow" (Executar Fluxo) no canto.</a:t>
            </a:r>
          </a:p>
          <a:p>
            <a:pPr algn="just">
              <a:lnSpc>
                <a:spcPts val="1620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67655" y="5046590"/>
            <a:ext cx="3013669" cy="1548272"/>
          </a:xfrm>
          <a:custGeom>
            <a:avLst/>
            <a:gdLst/>
            <a:ahLst/>
            <a:cxnLst/>
            <a:rect r="r" b="b" t="t" l="l"/>
            <a:pathLst>
              <a:path h="1548272" w="3013669">
                <a:moveTo>
                  <a:pt x="0" y="0"/>
                </a:moveTo>
                <a:lnTo>
                  <a:pt x="3013669" y="0"/>
                </a:lnTo>
                <a:lnTo>
                  <a:pt x="3013669" y="1548273"/>
                </a:lnTo>
                <a:lnTo>
                  <a:pt x="0" y="15482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57074" y="525780"/>
            <a:ext cx="2627205" cy="32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3"/>
              </a:lnSpc>
            </a:pPr>
            <a:r>
              <a:rPr lang="en-US" b="true" sz="240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CAP4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4841" y="1203508"/>
            <a:ext cx="3247118" cy="530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0"/>
              </a:lnSpc>
              <a:spcBef>
                <a:spcPct val="0"/>
              </a:spcBef>
            </a:pPr>
            <a:r>
              <a:rPr lang="en-US" b="true" sz="1593" i="true">
                <a:solidFill>
                  <a:srgbClr val="FFFFFF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NÓS (NODES) E FLUXOS (WORKFLOWS)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2061" y="1755738"/>
            <a:ext cx="3672679" cy="910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4"/>
              </a:lnSpc>
            </a:pPr>
            <a:r>
              <a:rPr lang="en-US" sz="91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Tudo no n8n gira em torno disso:</a:t>
            </a:r>
          </a:p>
          <a:p>
            <a:pPr algn="ctr" marL="196472" indent="-98236" lvl="1">
              <a:lnSpc>
                <a:spcPts val="1274"/>
              </a:lnSpc>
              <a:buFont typeface="Arial"/>
              <a:buChar char="•"/>
            </a:pPr>
            <a:r>
              <a:rPr lang="en-US" sz="91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Workflow (Fluxo de Trabalho): É a automação inteira. (Ex: "Notificar Vendas no Slack").</a:t>
            </a:r>
          </a:p>
          <a:p>
            <a:pPr algn="ctr" marL="196472" indent="-98236" lvl="1">
              <a:lnSpc>
                <a:spcPts val="1274"/>
              </a:lnSpc>
              <a:buFont typeface="Arial"/>
              <a:buChar char="•"/>
            </a:pPr>
            <a:r>
              <a:rPr lang="en-US" sz="91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Nó (Node): É um passo dentro do workflow. (Ex: "Ler Planilha", "Filtrar Linha", "Enviar Mensagem Slack").</a:t>
            </a:r>
          </a:p>
          <a:p>
            <a:pPr algn="ctr" marL="0" indent="0" lvl="0">
              <a:lnSpc>
                <a:spcPts val="127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789088"/>
            <a:ext cx="4876800" cy="830912"/>
            <a:chOff x="0" y="0"/>
            <a:chExt cx="3479800" cy="5954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79800" cy="595491"/>
            </a:xfrm>
            <a:custGeom>
              <a:avLst/>
              <a:gdLst/>
              <a:ahLst/>
              <a:cxnLst/>
              <a:rect r="r" b="b" t="t" l="l"/>
              <a:pathLst>
                <a:path h="595491" w="3479800">
                  <a:moveTo>
                    <a:pt x="0" y="0"/>
                  </a:moveTo>
                  <a:lnTo>
                    <a:pt x="3479800" y="0"/>
                  </a:lnTo>
                  <a:lnTo>
                    <a:pt x="3479800" y="595491"/>
                  </a:lnTo>
                  <a:lnTo>
                    <a:pt x="0" y="595491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87680" y="1187580"/>
            <a:ext cx="3901440" cy="1973838"/>
            <a:chOff x="0" y="0"/>
            <a:chExt cx="2225765" cy="11260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25765" cy="1126072"/>
            </a:xfrm>
            <a:custGeom>
              <a:avLst/>
              <a:gdLst/>
              <a:ahLst/>
              <a:cxnLst/>
              <a:rect r="r" b="b" t="t" l="l"/>
              <a:pathLst>
                <a:path h="1126072" w="2225765">
                  <a:moveTo>
                    <a:pt x="0" y="0"/>
                  </a:moveTo>
                  <a:lnTo>
                    <a:pt x="2225765" y="0"/>
                  </a:lnTo>
                  <a:lnTo>
                    <a:pt x="2225765" y="1126072"/>
                  </a:lnTo>
                  <a:lnTo>
                    <a:pt x="0" y="1126072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121606" y="359730"/>
            <a:ext cx="1124175" cy="967472"/>
          </a:xfrm>
          <a:custGeom>
            <a:avLst/>
            <a:gdLst/>
            <a:ahLst/>
            <a:cxnLst/>
            <a:rect r="r" b="b" t="t" l="l"/>
            <a:pathLst>
              <a:path h="967472" w="1124175">
                <a:moveTo>
                  <a:pt x="0" y="0"/>
                </a:moveTo>
                <a:lnTo>
                  <a:pt x="1124175" y="0"/>
                </a:lnTo>
                <a:lnTo>
                  <a:pt x="1124175" y="967471"/>
                </a:lnTo>
                <a:lnTo>
                  <a:pt x="0" y="96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7680" y="3467665"/>
            <a:ext cx="3901440" cy="2194560"/>
          </a:xfrm>
          <a:custGeom>
            <a:avLst/>
            <a:gdLst/>
            <a:ahLst/>
            <a:cxnLst/>
            <a:rect r="r" b="b" t="t" l="l"/>
            <a:pathLst>
              <a:path h="2194560" w="3901440">
                <a:moveTo>
                  <a:pt x="0" y="0"/>
                </a:moveTo>
                <a:lnTo>
                  <a:pt x="3901440" y="0"/>
                </a:lnTo>
                <a:lnTo>
                  <a:pt x="3901440" y="2194560"/>
                </a:lnTo>
                <a:lnTo>
                  <a:pt x="0" y="2194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57074" y="525780"/>
            <a:ext cx="2627205" cy="32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3"/>
              </a:lnSpc>
            </a:pPr>
            <a:r>
              <a:rPr lang="en-US" b="true" sz="240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CAP5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4841" y="1203508"/>
            <a:ext cx="3247118" cy="530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0"/>
              </a:lnSpc>
              <a:spcBef>
                <a:spcPct val="0"/>
              </a:spcBef>
            </a:pPr>
            <a:r>
              <a:rPr lang="en-US" b="true" sz="1593" i="true">
                <a:solidFill>
                  <a:srgbClr val="FFFFFF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AUTOMAÇÃO 1 - NOTIFICADOR PESSOAL (O BÁSICO)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2061" y="1755738"/>
            <a:ext cx="3672679" cy="15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4"/>
              </a:lnSpc>
            </a:pPr>
            <a:r>
              <a:rPr lang="en-US" sz="91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Vamos</a:t>
            </a:r>
            <a:r>
              <a:rPr lang="en-US" sz="91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 usar o que aprendemos. Queremos receber uma notificação no Discord (ou Slack) toda vez que um novo cliente preencher um formulário (que salva no Google Sheets).</a:t>
            </a:r>
          </a:p>
          <a:p>
            <a:pPr algn="ctr">
              <a:lnSpc>
                <a:spcPts val="1274"/>
              </a:lnSpc>
            </a:pPr>
            <a:r>
              <a:rPr lang="en-US" sz="91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O Pedaço de Lógica (O Fluxo):</a:t>
            </a:r>
          </a:p>
          <a:p>
            <a:pPr algn="ctr">
              <a:lnSpc>
                <a:spcPts val="1274"/>
              </a:lnSpc>
            </a:pPr>
            <a:r>
              <a:rPr lang="en-US" sz="91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O fluxo de dados é o que importa. Pense assim:</a:t>
            </a:r>
          </a:p>
          <a:p>
            <a:pPr algn="ctr">
              <a:lnSpc>
                <a:spcPts val="1274"/>
              </a:lnSpc>
            </a:pPr>
            <a:r>
              <a:rPr lang="en-US" sz="91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Gatilho: Quando? -&gt; "Quando uma nova linha aparecer no Google Sheets."Ação: Faça o quê? -&gt; "Envie uma mensagem no Discord."</a:t>
            </a:r>
          </a:p>
          <a:p>
            <a:pPr algn="ctr" marL="0" indent="0" lvl="0">
              <a:lnSpc>
                <a:spcPts val="127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789088"/>
            <a:ext cx="4876800" cy="830912"/>
            <a:chOff x="0" y="0"/>
            <a:chExt cx="3479800" cy="5954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79800" cy="595491"/>
            </a:xfrm>
            <a:custGeom>
              <a:avLst/>
              <a:gdLst/>
              <a:ahLst/>
              <a:cxnLst/>
              <a:rect r="r" b="b" t="t" l="l"/>
              <a:pathLst>
                <a:path h="595491" w="3479800">
                  <a:moveTo>
                    <a:pt x="0" y="0"/>
                  </a:moveTo>
                  <a:lnTo>
                    <a:pt x="3479800" y="0"/>
                  </a:lnTo>
                  <a:lnTo>
                    <a:pt x="3479800" y="595491"/>
                  </a:lnTo>
                  <a:lnTo>
                    <a:pt x="0" y="595491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57074" y="525780"/>
            <a:ext cx="2627205" cy="32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3"/>
              </a:lnSpc>
            </a:pPr>
            <a:r>
              <a:rPr lang="en-US" b="true" sz="240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CAP5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2061" y="1755738"/>
            <a:ext cx="3672679" cy="152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4"/>
              </a:lnSpc>
            </a:pPr>
            <a:r>
              <a:rPr lang="en-US" sz="91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Vamos</a:t>
            </a:r>
            <a:r>
              <a:rPr lang="en-US" sz="91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 usar o que aprendemos. Queremos receber uma notificação no Discord (ou Slack) toda vez que um novo cliente preencher um formulário (que salva no Google Sheets).</a:t>
            </a:r>
          </a:p>
          <a:p>
            <a:pPr algn="ctr">
              <a:lnSpc>
                <a:spcPts val="1274"/>
              </a:lnSpc>
            </a:pPr>
            <a:r>
              <a:rPr lang="en-US" sz="91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O Pedaço de Lógica (O Fluxo):</a:t>
            </a:r>
          </a:p>
          <a:p>
            <a:pPr algn="ctr">
              <a:lnSpc>
                <a:spcPts val="1274"/>
              </a:lnSpc>
            </a:pPr>
            <a:r>
              <a:rPr lang="en-US" sz="91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O fluxo de dados é o que importa. Pense assim:</a:t>
            </a:r>
          </a:p>
          <a:p>
            <a:pPr algn="ctr">
              <a:lnSpc>
                <a:spcPts val="1274"/>
              </a:lnSpc>
            </a:pPr>
            <a:r>
              <a:rPr lang="en-US" sz="91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Gatilho: Quando? -&gt; "Quando uma nova linha aparecer no Google Sheets."Ação: Faça o quê? -&gt; "Envie uma mensagem no Discord."</a:t>
            </a:r>
          </a:p>
          <a:p>
            <a:pPr algn="ctr" marL="0" indent="0" lvl="0">
              <a:lnSpc>
                <a:spcPts val="1274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02061" y="1755738"/>
            <a:ext cx="3672679" cy="2435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96472" indent="-98236" lvl="1">
              <a:lnSpc>
                <a:spcPts val="1274"/>
              </a:lnSpc>
              <a:buAutoNum type="arabicPeriod" startAt="1"/>
            </a:pPr>
            <a:r>
              <a:rPr lang="en-US" sz="910" i="true">
                <a:solidFill>
                  <a:srgbClr val="000000"/>
                </a:solidFill>
                <a:latin typeface="Garet Italics"/>
                <a:ea typeface="Garet Italics"/>
                <a:cs typeface="Garet Italics"/>
                <a:sym typeface="Garet Italics"/>
              </a:rPr>
              <a:t>Nó 1 (Trigger): Google Sheets</a:t>
            </a:r>
          </a:p>
          <a:p>
            <a:pPr algn="ctr" marL="392943" indent="-130981" lvl="2">
              <a:lnSpc>
                <a:spcPts val="1274"/>
              </a:lnSpc>
              <a:buFont typeface="Arial"/>
              <a:buChar char="⚬"/>
            </a:pPr>
            <a:r>
              <a:rPr lang="en-US" sz="910" i="true">
                <a:solidFill>
                  <a:srgbClr val="000000"/>
                </a:solidFill>
                <a:latin typeface="Garet Italics"/>
                <a:ea typeface="Garet Italics"/>
                <a:cs typeface="Garet Italics"/>
                <a:sym typeface="Garet Italics"/>
              </a:rPr>
              <a:t>Autentique sua conta (Credentials).</a:t>
            </a:r>
          </a:p>
          <a:p>
            <a:pPr algn="ctr" marL="392943" indent="-130981" lvl="2">
              <a:lnSpc>
                <a:spcPts val="1274"/>
              </a:lnSpc>
              <a:buFont typeface="Arial"/>
              <a:buChar char="⚬"/>
            </a:pPr>
            <a:r>
              <a:rPr lang="en-US" sz="910" i="true">
                <a:solidFill>
                  <a:srgbClr val="000000"/>
                </a:solidFill>
                <a:latin typeface="Garet Italics"/>
                <a:ea typeface="Garet Italics"/>
                <a:cs typeface="Garet Italics"/>
                <a:sym typeface="Garet Italics"/>
              </a:rPr>
              <a:t>Escolha a Planilha e a Página.</a:t>
            </a:r>
          </a:p>
          <a:p>
            <a:pPr algn="ctr" marL="392943" indent="-130981" lvl="2">
              <a:lnSpc>
                <a:spcPts val="1274"/>
              </a:lnSpc>
              <a:buFont typeface="Arial"/>
              <a:buChar char="⚬"/>
            </a:pPr>
            <a:r>
              <a:rPr lang="en-US" sz="910" i="true">
                <a:solidFill>
                  <a:srgbClr val="000000"/>
                </a:solidFill>
                <a:latin typeface="Garet Italics"/>
                <a:ea typeface="Garet Italics"/>
                <a:cs typeface="Garet Italics"/>
                <a:sym typeface="Garet Italics"/>
              </a:rPr>
              <a:t>Configure o "Trigger on" (Acionar em) -&gt; "On Row Added" (Linha Adicionada).</a:t>
            </a:r>
          </a:p>
          <a:p>
            <a:pPr algn="ctr" marL="196472" indent="-98236" lvl="1">
              <a:lnSpc>
                <a:spcPts val="1274"/>
              </a:lnSpc>
              <a:buAutoNum type="arabicPeriod" startAt="1"/>
            </a:pPr>
            <a:r>
              <a:rPr lang="en-US" sz="910" i="true">
                <a:solidFill>
                  <a:srgbClr val="000000"/>
                </a:solidFill>
                <a:latin typeface="Garet Italics"/>
                <a:ea typeface="Garet Italics"/>
                <a:cs typeface="Garet Italics"/>
                <a:sym typeface="Garet Italics"/>
              </a:rPr>
              <a:t>Nó 2: Discord (ou Slack)</a:t>
            </a:r>
          </a:p>
          <a:p>
            <a:pPr algn="ctr" marL="392943" indent="-130981" lvl="2">
              <a:lnSpc>
                <a:spcPts val="1274"/>
              </a:lnSpc>
              <a:buFont typeface="Arial"/>
              <a:buChar char="⚬"/>
            </a:pPr>
            <a:r>
              <a:rPr lang="en-US" sz="910" i="true">
                <a:solidFill>
                  <a:srgbClr val="000000"/>
                </a:solidFill>
                <a:latin typeface="Garet Italics"/>
                <a:ea typeface="Garet Italics"/>
                <a:cs typeface="Garet Italics"/>
                <a:sym typeface="Garet Italics"/>
              </a:rPr>
              <a:t>Conecte este nó ao nó do Google Sheets.</a:t>
            </a:r>
          </a:p>
          <a:p>
            <a:pPr algn="ctr" marL="392943" indent="-130981" lvl="2">
              <a:lnSpc>
                <a:spcPts val="1274"/>
              </a:lnSpc>
              <a:buFont typeface="Arial"/>
              <a:buChar char="⚬"/>
            </a:pPr>
            <a:r>
              <a:rPr lang="en-US" sz="910" i="true">
                <a:solidFill>
                  <a:srgbClr val="000000"/>
                </a:solidFill>
                <a:latin typeface="Garet Italics"/>
                <a:ea typeface="Garet Italics"/>
                <a:cs typeface="Garet Italics"/>
                <a:sym typeface="Garet Italics"/>
              </a:rPr>
              <a:t>Autentique (cole a URL do Webhook do seu canal).</a:t>
            </a:r>
          </a:p>
          <a:p>
            <a:pPr algn="ctr" marL="392943" indent="-130981" lvl="2">
              <a:lnSpc>
                <a:spcPts val="1274"/>
              </a:lnSpc>
              <a:buFont typeface="Arial"/>
              <a:buChar char="⚬"/>
            </a:pPr>
            <a:r>
              <a:rPr lang="en-US" sz="910" i="true">
                <a:solidFill>
                  <a:srgbClr val="000000"/>
                </a:solidFill>
                <a:latin typeface="Garet Italics"/>
                <a:ea typeface="Garet Italics"/>
                <a:cs typeface="Garet Italics"/>
                <a:sym typeface="Garet Italics"/>
              </a:rPr>
              <a:t>No campo "Content" (Conteúdo), vamos usar os dados do nó anterior!</a:t>
            </a:r>
          </a:p>
          <a:p>
            <a:pPr algn="ctr" marL="392943" indent="-130981" lvl="2">
              <a:lnSpc>
                <a:spcPts val="1274"/>
              </a:lnSpc>
              <a:buFont typeface="Arial"/>
              <a:buChar char="⚬"/>
            </a:pPr>
            <a:r>
              <a:rPr lang="en-US" sz="910" i="true">
                <a:solidFill>
                  <a:srgbClr val="000000"/>
                </a:solidFill>
                <a:latin typeface="Garet Italics"/>
                <a:ea typeface="Garet Italics"/>
                <a:cs typeface="Garet Italics"/>
                <a:sym typeface="Garet Italics"/>
              </a:rPr>
              <a:t>Clique no campo, clique em "Add Expression" (Adicionar Expressão) e arraste o "Nome do Cliente" e "Email" do Nó do Google Sheets.</a:t>
            </a:r>
          </a:p>
          <a:p>
            <a:pPr algn="ctr" marL="392943" indent="-130981" lvl="2">
              <a:lnSpc>
                <a:spcPts val="1274"/>
              </a:lnSpc>
              <a:buFont typeface="Arial"/>
              <a:buChar char="⚬"/>
            </a:pPr>
            <a:r>
              <a:rPr lang="en-US" sz="910" i="true">
                <a:solidFill>
                  <a:srgbClr val="000000"/>
                </a:solidFill>
                <a:latin typeface="Garet Italics"/>
                <a:ea typeface="Garet Italics"/>
                <a:cs typeface="Garet Italics"/>
                <a:sym typeface="Garet Italics"/>
              </a:rPr>
              <a:t>Seu texto ficará parecido com: Novo Lead! Nome: {{$json["Nome"]}}, Email: {{$json["Email"]}}</a:t>
            </a:r>
          </a:p>
          <a:p>
            <a:pPr algn="ctr" marL="0" indent="0" lvl="0">
              <a:lnSpc>
                <a:spcPts val="1274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69282" y="1036447"/>
            <a:ext cx="3247118" cy="530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0"/>
              </a:lnSpc>
              <a:spcBef>
                <a:spcPct val="0"/>
              </a:spcBef>
            </a:pPr>
            <a:r>
              <a:rPr lang="en-US" b="true" sz="1593" i="true">
                <a:solidFill>
                  <a:srgbClr val="000000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COMO CONSTRUIR (RESUMIDO):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789088"/>
            <a:ext cx="4876800" cy="830912"/>
            <a:chOff x="0" y="0"/>
            <a:chExt cx="3479800" cy="5954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79800" cy="595491"/>
            </a:xfrm>
            <a:custGeom>
              <a:avLst/>
              <a:gdLst/>
              <a:ahLst/>
              <a:cxnLst/>
              <a:rect r="r" b="b" t="t" l="l"/>
              <a:pathLst>
                <a:path h="595491" w="3479800">
                  <a:moveTo>
                    <a:pt x="0" y="0"/>
                  </a:moveTo>
                  <a:lnTo>
                    <a:pt x="3479800" y="0"/>
                  </a:lnTo>
                  <a:lnTo>
                    <a:pt x="3479800" y="595491"/>
                  </a:lnTo>
                  <a:lnTo>
                    <a:pt x="0" y="595491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87680" y="1187580"/>
            <a:ext cx="3901440" cy="1066434"/>
            <a:chOff x="0" y="0"/>
            <a:chExt cx="2225765" cy="6083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25765" cy="608399"/>
            </a:xfrm>
            <a:custGeom>
              <a:avLst/>
              <a:gdLst/>
              <a:ahLst/>
              <a:cxnLst/>
              <a:rect r="r" b="b" t="t" l="l"/>
              <a:pathLst>
                <a:path h="608399" w="2225765">
                  <a:moveTo>
                    <a:pt x="0" y="0"/>
                  </a:moveTo>
                  <a:lnTo>
                    <a:pt x="2225765" y="0"/>
                  </a:lnTo>
                  <a:lnTo>
                    <a:pt x="2225765" y="608399"/>
                  </a:lnTo>
                  <a:lnTo>
                    <a:pt x="0" y="608399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121606" y="359730"/>
            <a:ext cx="1124175" cy="967472"/>
          </a:xfrm>
          <a:custGeom>
            <a:avLst/>
            <a:gdLst/>
            <a:ahLst/>
            <a:cxnLst/>
            <a:rect r="r" b="b" t="t" l="l"/>
            <a:pathLst>
              <a:path h="967472" w="1124175">
                <a:moveTo>
                  <a:pt x="0" y="0"/>
                </a:moveTo>
                <a:lnTo>
                  <a:pt x="1124175" y="0"/>
                </a:lnTo>
                <a:lnTo>
                  <a:pt x="1124175" y="967471"/>
                </a:lnTo>
                <a:lnTo>
                  <a:pt x="0" y="96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7680" y="2664365"/>
            <a:ext cx="4154746" cy="1812508"/>
          </a:xfrm>
          <a:custGeom>
            <a:avLst/>
            <a:gdLst/>
            <a:ahLst/>
            <a:cxnLst/>
            <a:rect r="r" b="b" t="t" l="l"/>
            <a:pathLst>
              <a:path h="1812508" w="4154746">
                <a:moveTo>
                  <a:pt x="0" y="0"/>
                </a:moveTo>
                <a:lnTo>
                  <a:pt x="4154746" y="0"/>
                </a:lnTo>
                <a:lnTo>
                  <a:pt x="4154746" y="1812507"/>
                </a:lnTo>
                <a:lnTo>
                  <a:pt x="0" y="1812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7680" y="2363308"/>
            <a:ext cx="3901440" cy="205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20"/>
              </a:lnSpc>
            </a:pPr>
            <a:r>
              <a:rPr lang="en-US" sz="1200" spc="-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Para isso, usamos o "IF Node" (Nó "Se").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7074" y="525780"/>
            <a:ext cx="2627205" cy="32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93"/>
              </a:lnSpc>
            </a:pPr>
            <a:r>
              <a:rPr lang="en-US" b="true" sz="240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CAP6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4841" y="1203508"/>
            <a:ext cx="3247118" cy="254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0"/>
              </a:lnSpc>
              <a:spcBef>
                <a:spcPct val="0"/>
              </a:spcBef>
            </a:pPr>
            <a:r>
              <a:rPr lang="en-US" b="true" sz="1593" i="true">
                <a:solidFill>
                  <a:srgbClr val="FFFFFF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O FILTRO (USANDO LÓGICA)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2061" y="1538367"/>
            <a:ext cx="3672679" cy="758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4"/>
              </a:lnSpc>
            </a:pPr>
            <a:r>
              <a:rPr lang="en-US" sz="91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O Pedaço de Lógica (O Filtro):</a:t>
            </a:r>
          </a:p>
          <a:p>
            <a:pPr algn="ctr">
              <a:lnSpc>
                <a:spcPts val="1274"/>
              </a:lnSpc>
            </a:pPr>
            <a:r>
              <a:rPr lang="en-US" sz="91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Gatilho: "Nova linha no Google Sheets."Condição: "O valor da 'Coluna F' é maior que 1000?"Ação (Se Sim): "Envia mensagem no Discord."Ação (Se Não): "Não faz nada."</a:t>
            </a:r>
          </a:p>
          <a:p>
            <a:pPr algn="ctr" marL="0" indent="0" lvl="0">
              <a:lnSpc>
                <a:spcPts val="1274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14333" y="4543547"/>
            <a:ext cx="3901440" cy="220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259080" indent="-129540" lvl="1">
              <a:lnSpc>
                <a:spcPts val="1620"/>
              </a:lnSpc>
              <a:buAutoNum type="arabicPeriod" startAt="1"/>
            </a:pPr>
            <a:r>
              <a:rPr lang="en-US" sz="1200" spc="-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Insira um nó "IF" entre o Google Sheets e o Discord.</a:t>
            </a:r>
          </a:p>
          <a:p>
            <a:pPr algn="just" marL="259080" indent="-129540" lvl="1">
              <a:lnSpc>
                <a:spcPts val="1620"/>
              </a:lnSpc>
              <a:buAutoNum type="arabicPeriod" startAt="1"/>
            </a:pPr>
            <a:r>
              <a:rPr lang="en-US" sz="1200" spc="-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Configure a condição: {{$json["Valor"]}} (Number) -&gt; is greater than -&gt; 1000.</a:t>
            </a:r>
          </a:p>
          <a:p>
            <a:pPr algn="just" marL="259080" indent="-129540" lvl="1">
              <a:lnSpc>
                <a:spcPts val="1620"/>
              </a:lnSpc>
              <a:buAutoNum type="arabicPeriod" startAt="1"/>
            </a:pPr>
            <a:r>
              <a:rPr lang="en-US" sz="1200" spc="-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Agora, o nó "IF" tem duas saídas: true (verdadeiro) e false (falso).</a:t>
            </a:r>
          </a:p>
          <a:p>
            <a:pPr algn="just" marL="259080" indent="-129540" lvl="1">
              <a:lnSpc>
                <a:spcPts val="1620"/>
              </a:lnSpc>
              <a:buAutoNum type="arabicPeriod" startAt="1"/>
            </a:pPr>
            <a:r>
              <a:rPr lang="en-US" sz="1200" spc="-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Conecte a saída true ao seu nó do Discord. Deixe a "false" vazia.</a:t>
            </a:r>
          </a:p>
          <a:p>
            <a:pPr algn="just">
              <a:lnSpc>
                <a:spcPts val="1620"/>
              </a:lnSpc>
            </a:pPr>
            <a:r>
              <a:rPr lang="en-US" sz="1200" spc="-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Pronto! Você acabou de adicionar lógica e inteligência ao seu fluxo.</a:t>
            </a:r>
          </a:p>
          <a:p>
            <a:pPr algn="just">
              <a:lnSpc>
                <a:spcPts val="162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DAG4mvJh3uQ</dc:identifier>
  <dcterms:modified xsi:type="dcterms:W3CDTF">2011-08-01T06:04:30Z</dcterms:modified>
  <cp:revision>1</cp:revision>
  <dc:title>Ebook marketing digital moderno azul cinza capa para ebook</dc:title>
</cp:coreProperties>
</file>